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35C4-884B-FFF4-EDFE-28557F029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381E2-69B8-69DC-B9D3-29CB390DE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AEE8B-AFCC-FCD0-FFC7-ACFDF373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F823E-4226-FD51-32DB-28CD939F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21CC-3195-2F30-A1CE-1A736A16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7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F4FB-BF05-AA99-D7A0-81B7DF11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23FA5-9336-EBDD-D9BB-65CC3277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CFC77-92F6-9B71-7514-6D64D6BA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5F25-89A5-0CE8-EAFC-86EF5514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4F228-3452-B6B1-C7C1-02D96C54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6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A44C7-3BFC-32C4-8A6E-E45DF7DAF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7FA5B-23D9-9D30-A977-0926066C3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FF70A-BBD1-22CD-C2DA-DF3B5E8B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97CAB-BBC5-9DA2-33E3-D305E3BF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D3444-CFB0-23A0-16FA-9B0F161B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8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F4E8-EEF3-5C0E-7DE6-08EA2F64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37EA3-75D8-5567-9F84-1A7E5B17B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7FAF-D761-03C3-906C-712632E9D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DEE5E-380A-C7A4-F082-D84092694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5810F-A166-6404-5370-C4E50D61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8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9135E-01AF-98E5-2610-EA7D6A82E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A3E65-C675-B041-D745-4A1EA177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DA858-A7FC-2191-7CAA-22C89738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95684-4836-C840-D0FD-E227DA47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C7673-D6C3-5CF4-967C-BE074988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2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A382-06F2-3CA3-B48F-F0F5EDE8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690F7-5964-2476-BEE3-F093A27F9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7E130-DF26-92EB-B66B-62F5EAB03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4F026-CC52-86B5-A416-FB47C746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05966-B401-83FA-382C-948303A8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CDCE9-4553-91B5-8549-9966F3BF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3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8A4C5-814B-6143-C636-FFD8EDBA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51CC-71C4-4B0C-4826-92A6C7920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B7B2-A68C-56D6-E4A4-502E45324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7C0A3-AA96-FBBF-31AB-F8FB115A7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9DAFA2-E66A-79B2-DDD8-F33446BCF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D8BFF5-FB46-DA0A-CD7D-5B2F5910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8D0CEB-A37F-5959-3275-E3970C97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EEA517-CC84-91D4-E219-8D2522950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0A76-4686-5952-6592-2E7D8B0C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F02BD-2CE8-3393-2D82-1763A1BC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EF478-567D-E0FD-0852-BA565E9D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78E5C-9E8B-B5C8-1653-F812446F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284E0-09B3-7A4E-326D-65EE73AD9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19D2B-F562-7350-FF15-1CB70A67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6C6A-6D3A-A677-428E-5BBECF34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55C6-434A-9E36-FAE2-CD79D131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14E6-880B-A6C9-4599-AF830FF8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F0EA0-5BE7-DF6D-DA51-F0FA64F6B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4A306-7482-A1AA-14C6-CC87605C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8D3A2-14D1-00A0-ADCF-152EFB4A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9C38C-8C3D-2C8E-E92B-73C4EC3C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5F86-04EA-B1FA-9CDD-991FEB580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887E3-C87E-7120-4536-4334905C6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ADDED-FFD1-C45D-973D-18A0ABFEF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E0574-A273-6D5B-3D1A-2DC6B3D7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12F6C-25FE-CED1-E21F-FF311199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42734-E954-6BAA-E538-8395F3F7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B165A-5C72-F457-DE0C-E1EEC9CD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FA125-C5BF-ADA3-BF50-38FC6DB39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F7ECA-9E3C-2936-34E9-69453A4FB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F9BF-3A12-401A-84CB-2ABBB1C584DB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C855B-D25B-6C7C-36ED-A80D324B2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00F6C-2DE5-C34B-2EF7-222F868B7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CED92-8A8E-4702-A7B4-48F5436F0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8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833A-0731-D613-EAD3-31494E453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GPU computations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79D35-7AD9-15A8-AA22-5D741AFEE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5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9125-013D-9A2E-07BB-69CD3AA3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Jetson Nano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874F8-CB36-F263-873C-27C79193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7" y="2130034"/>
            <a:ext cx="7277922" cy="40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E9DA-9129-5404-0559-BA64364C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</a:t>
            </a:r>
          </a:p>
        </p:txBody>
      </p:sp>
      <p:pic>
        <p:nvPicPr>
          <p:cNvPr id="6146" name="Picture 2" descr="No alt text provided for this image">
            <a:extLst>
              <a:ext uri="{FF2B5EF4-FFF2-40B4-BE49-F238E27FC236}">
                <a16:creationId xmlns:a16="http://schemas.microsoft.com/office/drawing/2014/main" id="{5A38C9AB-36D9-D737-97AF-8E731087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876"/>
            <a:ext cx="5882358" cy="208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VIDIA GA100 Full GPU with 128 SMs">
            <a:extLst>
              <a:ext uri="{FF2B5EF4-FFF2-40B4-BE49-F238E27FC236}">
                <a16:creationId xmlns:a16="http://schemas.microsoft.com/office/drawing/2014/main" id="{627C1D18-244F-69C7-93B5-DC8B9BD4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" y="3585823"/>
            <a:ext cx="6569318" cy="329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51847-32FE-ECA5-18AB-303378F1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172" y="123498"/>
            <a:ext cx="5333781" cy="3305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DF21E-AA42-2F6A-A65F-2DF4187D0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672" y="119485"/>
            <a:ext cx="1862686" cy="1201638"/>
          </a:xfrm>
          <a:prstGeom prst="rect">
            <a:avLst/>
          </a:prstGeom>
        </p:spPr>
      </p:pic>
      <p:pic>
        <p:nvPicPr>
          <p:cNvPr id="6150" name="Picture 6" descr="Each NVIDIA Ampere SM Has 4 Tensor Cores">
            <a:extLst>
              <a:ext uri="{FF2B5EF4-FFF2-40B4-BE49-F238E27FC236}">
                <a16:creationId xmlns:a16="http://schemas.microsoft.com/office/drawing/2014/main" id="{28D1E999-7CF0-B98E-793A-DBD1442A3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33" y="2684674"/>
            <a:ext cx="3160908" cy="417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0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E71D-5E33-AD94-E2A1-528633523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and GPUs</a:t>
            </a:r>
          </a:p>
        </p:txBody>
      </p:sp>
      <p:pic>
        <p:nvPicPr>
          <p:cNvPr id="1026" name="Picture 2" descr="Turing Tensor Cores">
            <a:extLst>
              <a:ext uri="{FF2B5EF4-FFF2-40B4-BE49-F238E27FC236}">
                <a16:creationId xmlns:a16="http://schemas.microsoft.com/office/drawing/2014/main" id="{9C83A929-06B4-E464-56F3-4E7CF2EC9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12" y="3862988"/>
            <a:ext cx="5162722" cy="290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BF2E001-9FB7-DB9C-C636-9CCE42C807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78783"/>
            <a:ext cx="6547945" cy="368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verview of the convolution operation between input tensor and kernels to obtain output tensor">
            <a:extLst>
              <a:ext uri="{FF2B5EF4-FFF2-40B4-BE49-F238E27FC236}">
                <a16:creationId xmlns:a16="http://schemas.microsoft.com/office/drawing/2014/main" id="{DDB2017B-C7A0-74E1-294F-38078852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18" y="1027906"/>
            <a:ext cx="4444310" cy="268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1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8DAA6-40FE-96ED-844C-C20E8E0D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 (arithmetic and logical units)</a:t>
            </a:r>
          </a:p>
        </p:txBody>
      </p:sp>
      <p:pic>
        <p:nvPicPr>
          <p:cNvPr id="1026" name="Picture 2" descr="Arithmetic logic unit - Wikipedia">
            <a:extLst>
              <a:ext uri="{FF2B5EF4-FFF2-40B4-BE49-F238E27FC236}">
                <a16:creationId xmlns:a16="http://schemas.microsoft.com/office/drawing/2014/main" id="{1C6235B8-E3AA-CFF9-FB97-2EDB985C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2" y="2348660"/>
            <a:ext cx="6587359" cy="36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udent submitted image, transcription available below">
            <a:extLst>
              <a:ext uri="{FF2B5EF4-FFF2-40B4-BE49-F238E27FC236}">
                <a16:creationId xmlns:a16="http://schemas.microsoft.com/office/drawing/2014/main" id="{53FFC6C3-4ECE-A205-80E2-741BE50B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60" y="2044353"/>
            <a:ext cx="5865578" cy="42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00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127E-53E4-ECC1-002F-AE680AC6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B1863-FEDC-8B93-3D12-848A6E3B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1825625"/>
            <a:ext cx="4695257" cy="461483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6D83C6-A0B9-5154-E383-2E5DCAF17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76" y="1545021"/>
            <a:ext cx="6432559" cy="470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24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1A06-D5C9-B268-4F6B-2AE1F661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not increase clock speed. What next?</a:t>
            </a:r>
            <a:br>
              <a:rPr lang="en-US" dirty="0"/>
            </a:br>
            <a:r>
              <a:rPr lang="en-US" dirty="0"/>
              <a:t>Do more work during single clock cycle 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A3EADB8-DE65-3E1F-E56E-751EC5F4B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0" y="2141537"/>
            <a:ext cx="53290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FB70021-9F94-B9C6-A398-9F96A5AFB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664" y="2936769"/>
            <a:ext cx="6225567" cy="359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A897E-8D1C-161E-9897-9253A3A8DE3D}"/>
                  </a:ext>
                </a:extLst>
              </p:cNvPr>
              <p:cNvSpPr txBox="1"/>
              <p:nvPr/>
            </p:nvSpPr>
            <p:spPr>
              <a:xfrm>
                <a:off x="7036819" y="1786644"/>
                <a:ext cx="4719146" cy="107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Y=</a:t>
                </a:r>
                <a:r>
                  <a:rPr lang="en-US" sz="2400" dirty="0" err="1"/>
                  <a:t>aX+b</a:t>
                </a:r>
                <a:r>
                  <a:rPr lang="en-US" sz="2400" dirty="0"/>
                  <a:t> ,  X=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400" b="0" i="0" dirty="0" smtClean="0"/>
                      <m:t>Y</m:t>
                    </m:r>
                    <m:r>
                      <m:rPr>
                        <m:nor/>
                      </m:rPr>
                      <a:rPr lang="en-US" sz="2400" dirty="0" smtClean="0"/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1A897E-8D1C-161E-9897-9253A3A8D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19" y="1786644"/>
                <a:ext cx="4719146" cy="1076961"/>
              </a:xfrm>
              <a:prstGeom prst="rect">
                <a:avLst/>
              </a:prstGeom>
              <a:blipFill>
                <a:blip r:embed="rId4"/>
                <a:stretch>
                  <a:fillRect l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09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700-1B16-B9A3-FD94-6D1D4631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(Single instruction multiple data)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5EBE9-7DB6-2604-3F84-22114AC9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33" y="1572814"/>
            <a:ext cx="6451673" cy="2733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BB6F7-646C-6E67-30AF-48AC4A5E8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39" y="1646676"/>
            <a:ext cx="5514975" cy="81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9F99D-F215-60EB-70D9-D9063A1B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105" y="3192502"/>
            <a:ext cx="474345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6A1A3-8930-943C-4866-13D7B0F18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43" y="4392174"/>
            <a:ext cx="4905375" cy="206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7FD78A-BDA5-D335-1605-B50B0CECF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66" y="4306123"/>
            <a:ext cx="6451673" cy="24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9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49B3C-B6D9-D65E-AA67-F1CBCA2F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support </a:t>
            </a:r>
          </a:p>
        </p:txBody>
      </p:sp>
      <p:pic>
        <p:nvPicPr>
          <p:cNvPr id="4098" name="Picture 2" descr="SSE, AVX, and AVX-512 vector registers with packed 64-bit numbers |  Download Scientific Diagram">
            <a:extLst>
              <a:ext uri="{FF2B5EF4-FFF2-40B4-BE49-F238E27FC236}">
                <a16:creationId xmlns:a16="http://schemas.microsoft.com/office/drawing/2014/main" id="{5715F3CD-0060-4867-9AFB-25E19B9F3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2" y="4498099"/>
            <a:ext cx="6314043" cy="186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X registers and supported packed data types">
            <a:extLst>
              <a:ext uri="{FF2B5EF4-FFF2-40B4-BE49-F238E27FC236}">
                <a16:creationId xmlns:a16="http://schemas.microsoft.com/office/drawing/2014/main" id="{0B31249E-176B-D4E5-8CDF-21ABCC933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3" y="611452"/>
            <a:ext cx="4162097" cy="245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MD approach: single instruction produces results for several data elements simultaneously">
            <a:extLst>
              <a:ext uri="{FF2B5EF4-FFF2-40B4-BE49-F238E27FC236}">
                <a16:creationId xmlns:a16="http://schemas.microsoft.com/office/drawing/2014/main" id="{D002EF65-935F-0497-9B65-DD50BE31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2" y="1876261"/>
            <a:ext cx="62007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998B7E-FC26-981D-053C-B114952E4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17" y="3184899"/>
            <a:ext cx="4829328" cy="36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370F-8112-B894-6AC1-5BC1D402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80C51-2BBE-5097-F5BD-DC169317C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try to do vector computation </a:t>
            </a:r>
          </a:p>
          <a:p>
            <a:r>
              <a:rPr lang="en-US" dirty="0"/>
              <a:t>If you do vector computations, your data needs to be in continues memory locations, so that CPU can fetch them in minimum number of clock cycles </a:t>
            </a:r>
          </a:p>
          <a:p>
            <a:r>
              <a:rPr lang="en-US" dirty="0"/>
              <a:t>Different data types consume different space in memory. </a:t>
            </a:r>
          </a:p>
          <a:p>
            <a:r>
              <a:rPr lang="en-US" dirty="0"/>
              <a:t>If you can use data type consume less memory and get the same accuracy you need, you can do lot of computations in a give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39372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1715-51D9-FAAA-C41A-DA2AF45C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F766A-881C-C07A-F8F3-1C80C76F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95" y="189413"/>
            <a:ext cx="3514725" cy="2390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7C898-FB99-D41B-9CBF-A8A402E7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6330"/>
            <a:ext cx="4454252" cy="3360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A5163-8491-75F3-B653-290ADF96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95" y="1384801"/>
            <a:ext cx="3326360" cy="2044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8626C-075D-DF3F-B3EA-58E3A77A9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2751390"/>
            <a:ext cx="5831268" cy="41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0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55B6-98D0-A6B2-8102-DFB436BC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 GPU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B68781-1FA9-AA83-61B9-55AC9D0A9E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16" y="1456952"/>
            <a:ext cx="3510456" cy="219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477AF92-0B1D-DAAE-40BE-9E86F354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7089"/>
            <a:ext cx="5670027" cy="292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4BD65CB-5007-A332-6F7B-42A6ED6B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7" y="-119191"/>
            <a:ext cx="6538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9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139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GPU computations </vt:lpstr>
      <vt:lpstr>ALU (arithmetic and logical units)</vt:lpstr>
      <vt:lpstr>How Computers work</vt:lpstr>
      <vt:lpstr>We can not increase clock speed. What next? Do more work during single clock cycle  </vt:lpstr>
      <vt:lpstr>SIMD (Single instruction multiple data) processing</vt:lpstr>
      <vt:lpstr>Hardware support </vt:lpstr>
      <vt:lpstr>Take away</vt:lpstr>
      <vt:lpstr>Multi core</vt:lpstr>
      <vt:lpstr>CPU v GPU</vt:lpstr>
      <vt:lpstr>Jetson Nano</vt:lpstr>
      <vt:lpstr>Numeric</vt:lpstr>
      <vt:lpstr>Neural networks and GPUs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Suranga Edirisinghe Pathirannehelage</dc:creator>
  <cp:lastModifiedBy>Suranga Edirisinghe Pathirannehelage</cp:lastModifiedBy>
  <cp:revision>4</cp:revision>
  <dcterms:created xsi:type="dcterms:W3CDTF">2023-07-06T20:23:51Z</dcterms:created>
  <dcterms:modified xsi:type="dcterms:W3CDTF">2023-08-11T13:14:15Z</dcterms:modified>
</cp:coreProperties>
</file>